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E21DF2-7B85-4623-816A-5F22792176A9}" type="datetimeFigureOut">
              <a:rPr lang="en-US" smtClean="0"/>
              <a:t>11/12/2012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BBA90-868E-4D78-BC49-A002BAE5F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06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E5EC46A0-090C-49A5-AF4F-7B272FAB6E61}" type="slidenum">
              <a:rPr lang="en-US" sz="1200">
                <a:solidFill>
                  <a:prstClr val="black"/>
                </a:solidFill>
                <a:latin typeface="Times"/>
              </a:rPr>
              <a:pPr/>
              <a:t>1</a:t>
            </a:fld>
            <a:endParaRPr lang="en-US" sz="1200">
              <a:solidFill>
                <a:prstClr val="black"/>
              </a:solidFill>
              <a:latin typeface="Times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725ABEB-8EEE-47C0-B91C-3F31D04B7FDF}" type="slidenum">
              <a:rPr lang="en-US" sz="1200" smtClean="0">
                <a:latin typeface="Times"/>
              </a:rPr>
              <a:pPr/>
              <a:t>10</a:t>
            </a:fld>
            <a:endParaRPr lang="en-US" sz="1200" smtClean="0">
              <a:latin typeface="Times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smtClean="0">
                <a:latin typeface="Times New Roman" pitchFamily="18" charset="0"/>
                <a:ea typeface="ＭＳ Ｐゴシック" pitchFamily="34" charset="-128"/>
              </a:rPr>
              <a:t>Answer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:  b</a:t>
            </a:r>
            <a:endParaRPr lang="en-US" b="1" smtClean="0">
              <a:latin typeface="Times New Roman" pitchFamily="18" charset="0"/>
              <a:ea typeface="ＭＳ Ｐゴシック" pitchFamily="34" charset="-128"/>
            </a:endParaRPr>
          </a:p>
          <a:p>
            <a:r>
              <a:rPr lang="en-US" b="1" smtClean="0">
                <a:latin typeface="Times New Roman" pitchFamily="18" charset="0"/>
                <a:ea typeface="ＭＳ Ｐゴシック" pitchFamily="34" charset="-128"/>
              </a:rPr>
              <a:t>Source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: Barstow - </a:t>
            </a:r>
            <a:r>
              <a:rPr lang="en-US" i="1" smtClean="0">
                <a:latin typeface="Times New Roman" pitchFamily="18" charset="0"/>
                <a:ea typeface="ＭＳ Ｐゴシック" pitchFamily="34" charset="-128"/>
              </a:rPr>
              <a:t>Test Bank for Biology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, Seventh Edition, Question #75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22707C6C-79BA-4F24-A1E0-DC8ADEC0DDCC}" type="slidenum">
              <a:rPr lang="en-US" sz="1200" smtClean="0">
                <a:latin typeface="Times"/>
              </a:rPr>
              <a:pPr/>
              <a:t>11</a:t>
            </a:fld>
            <a:endParaRPr lang="en-US" sz="1200" smtClean="0">
              <a:latin typeface="Times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smtClean="0">
                <a:latin typeface="Times New Roman" pitchFamily="18" charset="0"/>
                <a:ea typeface="ＭＳ Ｐゴシック" pitchFamily="34" charset="-128"/>
              </a:rPr>
              <a:t>Answer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:  d</a:t>
            </a:r>
            <a:endParaRPr lang="en-US" b="1" smtClean="0">
              <a:latin typeface="Times New Roman" pitchFamily="18" charset="0"/>
              <a:ea typeface="ＭＳ Ｐゴシック" pitchFamily="34" charset="-128"/>
            </a:endParaRPr>
          </a:p>
          <a:p>
            <a:r>
              <a:rPr lang="en-US" b="1" smtClean="0">
                <a:latin typeface="Times New Roman" pitchFamily="18" charset="0"/>
                <a:ea typeface="ＭＳ Ｐゴシック" pitchFamily="34" charset="-128"/>
              </a:rPr>
              <a:t>Source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: Barstow - </a:t>
            </a:r>
            <a:r>
              <a:rPr lang="en-US" i="1" smtClean="0">
                <a:latin typeface="Times New Roman" pitchFamily="18" charset="0"/>
                <a:ea typeface="ＭＳ Ｐゴシック" pitchFamily="34" charset="-128"/>
              </a:rPr>
              <a:t>Test Bank for Biology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, Seventh Edition, Question #39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2AD333AA-1AFC-4457-BFC7-45202D4D81FB}" type="slidenum">
              <a:rPr lang="en-US" sz="1200" smtClean="0">
                <a:latin typeface="Times"/>
              </a:rPr>
              <a:pPr/>
              <a:t>12</a:t>
            </a:fld>
            <a:endParaRPr lang="en-US" sz="1200" smtClean="0">
              <a:latin typeface="Times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smtClean="0">
                <a:latin typeface="Times New Roman" pitchFamily="18" charset="0"/>
                <a:ea typeface="ＭＳ Ｐゴシック" pitchFamily="34" charset="-128"/>
              </a:rPr>
              <a:t>Answer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:  b</a:t>
            </a:r>
            <a:endParaRPr lang="en-US" b="1" smtClean="0">
              <a:latin typeface="Times New Roman" pitchFamily="18" charset="0"/>
              <a:ea typeface="ＭＳ Ｐゴシック" pitchFamily="34" charset="-128"/>
            </a:endParaRPr>
          </a:p>
          <a:p>
            <a:r>
              <a:rPr lang="en-US" b="1" smtClean="0">
                <a:latin typeface="Times New Roman" pitchFamily="18" charset="0"/>
                <a:ea typeface="ＭＳ Ｐゴシック" pitchFamily="34" charset="-128"/>
              </a:rPr>
              <a:t>Source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: Barstow - </a:t>
            </a:r>
            <a:r>
              <a:rPr lang="en-US" i="1" smtClean="0">
                <a:latin typeface="Times New Roman" pitchFamily="18" charset="0"/>
                <a:ea typeface="ＭＳ Ｐゴシック" pitchFamily="34" charset="-128"/>
              </a:rPr>
              <a:t>Test Bank for Biology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, Seventh Edition, Question #42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71DD511C-7F00-45DC-9641-FD7287967AB9}" type="slidenum">
              <a:rPr lang="en-US" sz="1200">
                <a:solidFill>
                  <a:prstClr val="black"/>
                </a:solidFill>
                <a:latin typeface="Times"/>
              </a:rPr>
              <a:pPr/>
              <a:t>2</a:t>
            </a:fld>
            <a:endParaRPr lang="en-US" sz="1200">
              <a:solidFill>
                <a:prstClr val="black"/>
              </a:solidFill>
              <a:latin typeface="Times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764DEFBE-C61B-4933-99DA-0F140031B51A}" type="slidenum">
              <a:rPr lang="en-US" sz="1200">
                <a:solidFill>
                  <a:prstClr val="black"/>
                </a:solidFill>
                <a:latin typeface="Times"/>
              </a:rPr>
              <a:pPr/>
              <a:t>3</a:t>
            </a:fld>
            <a:endParaRPr lang="en-US" sz="1200">
              <a:solidFill>
                <a:prstClr val="black"/>
              </a:solidFill>
              <a:latin typeface="Times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0D5925D8-B682-4009-8900-6B18818F2B31}" type="slidenum">
              <a:rPr lang="en-US" sz="1200">
                <a:solidFill>
                  <a:prstClr val="black"/>
                </a:solidFill>
                <a:latin typeface="Times"/>
              </a:rPr>
              <a:pPr/>
              <a:t>4</a:t>
            </a:fld>
            <a:endParaRPr lang="en-US" sz="1200">
              <a:solidFill>
                <a:prstClr val="black"/>
              </a:solidFill>
              <a:latin typeface="Times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C6EC1FC-E44D-42FA-A000-07B2E5E517D2}" type="slidenum">
              <a:rPr lang="en-US" sz="1200">
                <a:solidFill>
                  <a:prstClr val="black"/>
                </a:solidFill>
                <a:latin typeface="Times"/>
              </a:rPr>
              <a:pPr/>
              <a:t>5</a:t>
            </a:fld>
            <a:endParaRPr lang="en-US" sz="1200">
              <a:solidFill>
                <a:prstClr val="black"/>
              </a:solidFill>
              <a:latin typeface="Times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EB8DBA75-FA2B-458C-8AF2-CA08B68B66B7}" type="slidenum">
              <a:rPr lang="en-US" sz="1200" smtClean="0">
                <a:latin typeface="Times"/>
              </a:rPr>
              <a:pPr/>
              <a:t>6</a:t>
            </a:fld>
            <a:endParaRPr lang="en-US" sz="1200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47B08D1F-94B9-466C-AA7E-1C68F7850B91}" type="slidenum">
              <a:rPr lang="en-US" sz="1200" smtClean="0">
                <a:latin typeface="Times"/>
              </a:rPr>
              <a:pPr/>
              <a:t>7</a:t>
            </a:fld>
            <a:endParaRPr lang="en-US" sz="1200" smtClean="0">
              <a:latin typeface="Times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CAD2C07-1D94-477A-A0E7-E0B129BC4D1F}" type="slidenum">
              <a:rPr lang="en-US" sz="1200" smtClean="0">
                <a:latin typeface="Times"/>
              </a:rPr>
              <a:pPr/>
              <a:t>8</a:t>
            </a:fld>
            <a:endParaRPr lang="en-US" sz="1200" smtClean="0">
              <a:latin typeface="Times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smtClean="0">
                <a:latin typeface="Times New Roman" pitchFamily="18" charset="0"/>
                <a:ea typeface="ＭＳ Ｐゴシック" pitchFamily="34" charset="-128"/>
              </a:rPr>
              <a:t>Answer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:  b</a:t>
            </a:r>
            <a:endParaRPr lang="en-US" b="1" smtClean="0">
              <a:latin typeface="Times New Roman" pitchFamily="18" charset="0"/>
              <a:ea typeface="ＭＳ Ｐゴシック" pitchFamily="34" charset="-128"/>
            </a:endParaRPr>
          </a:p>
          <a:p>
            <a:r>
              <a:rPr lang="en-US" b="1" smtClean="0">
                <a:latin typeface="Times New Roman" pitchFamily="18" charset="0"/>
                <a:ea typeface="ＭＳ Ｐゴシック" pitchFamily="34" charset="-128"/>
              </a:rPr>
              <a:t>Source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: Barstow - </a:t>
            </a:r>
            <a:r>
              <a:rPr lang="en-US" i="1" smtClean="0">
                <a:latin typeface="Times New Roman" pitchFamily="18" charset="0"/>
                <a:ea typeface="ＭＳ Ｐゴシック" pitchFamily="34" charset="-128"/>
              </a:rPr>
              <a:t>Test Bank for Biology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, Seventh Edition, Question #9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A7EA8B3-7994-4DC1-8A63-DADB7E88039A}" type="slidenum">
              <a:rPr lang="en-US" sz="1200" smtClean="0">
                <a:latin typeface="Times"/>
              </a:rPr>
              <a:pPr/>
              <a:t>9</a:t>
            </a:fld>
            <a:endParaRPr lang="en-US" sz="1200" smtClean="0">
              <a:latin typeface="Times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smtClean="0">
                <a:latin typeface="Times New Roman" pitchFamily="18" charset="0"/>
                <a:ea typeface="ＭＳ Ｐゴシック" pitchFamily="34" charset="-128"/>
              </a:rPr>
              <a:t>Answer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:  d</a:t>
            </a:r>
            <a:endParaRPr lang="en-US" b="1" smtClean="0">
              <a:latin typeface="Times New Roman" pitchFamily="18" charset="0"/>
              <a:ea typeface="ＭＳ Ｐゴシック" pitchFamily="34" charset="-128"/>
            </a:endParaRPr>
          </a:p>
          <a:p>
            <a:r>
              <a:rPr lang="en-US" b="1" smtClean="0">
                <a:latin typeface="Times New Roman" pitchFamily="18" charset="0"/>
                <a:ea typeface="ＭＳ Ｐゴシック" pitchFamily="34" charset="-128"/>
              </a:rPr>
              <a:t>Source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: Barstow - </a:t>
            </a:r>
            <a:r>
              <a:rPr lang="en-US" i="1" smtClean="0">
                <a:latin typeface="Times New Roman" pitchFamily="18" charset="0"/>
                <a:ea typeface="ＭＳ Ｐゴシック" pitchFamily="34" charset="-128"/>
              </a:rPr>
              <a:t>Test Bank for Biology</a:t>
            </a:r>
            <a:r>
              <a:rPr lang="en-US" smtClean="0">
                <a:latin typeface="Times New Roman" pitchFamily="18" charset="0"/>
                <a:ea typeface="ＭＳ Ｐゴシック" pitchFamily="34" charset="-128"/>
              </a:rPr>
              <a:t>, Seventh Edition, Question #20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2006-2007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BD22E-669A-42B9-9BFB-49EC4F1C90D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68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0D9E-40D5-42DE-907E-0DC6DC0B067D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2D9FE-72E7-4FDD-B31A-D00B4344550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804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2DFFF-303B-429C-81CF-54D6DE148951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F8DF2-BEB5-4572-9B6E-147E2507A9E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150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133A3-4134-42F1-A36B-CED0E3C10E2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997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468E0-0A18-422D-92A4-0C0C903FDAE0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7C07C-907E-41E4-8E3F-43DAE6A66E3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03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FD816-06D4-48A0-B974-CEC992E44A94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153C2-E617-4822-9609-1C001952CF3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88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F687D-2735-4CDA-8EB9-341BF6807FA4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E10CA-F08B-419E-8053-B1532D5A404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171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74E49-8024-4624-B0AF-8AC46A6E026D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508C7-13B4-4D0C-8574-C1352BD81CC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642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71133-E5F6-4E3A-B8E2-A66C2A82CD56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60E4C-632B-4BB1-990B-8DF5585534F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79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BAB01-56FD-475E-A9F1-A9ADB537F38A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68E2B-FC3E-4C80-8C14-0A0335B9E11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78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6C479-4F83-4277-87A2-563FBCFEA0D3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C0758-D7C1-4F41-AB1F-014EC8647ED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188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A61A8-27E7-4046-930B-BF183638DBAA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C93D1-0ACC-41BA-AB29-954A56123D9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229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561DC-5993-441E-B4A1-44B5DBE55F5E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ABD4B-F15A-4518-90B7-DFB1EEACAE6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86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100000">
              <a:schemeClr val="accent4">
                <a:lumMod val="40000"/>
                <a:lumOff val="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7531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0500" y="1168400"/>
            <a:ext cx="8953500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376D34-E5F0-4B3F-8AC6-F8E57C9FDB10}" type="datetime1">
              <a:rPr lang="en-US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FC86B1-85DF-478F-96CA-65FDAD8148C1}" type="slidenum">
              <a:rPr lang="en-US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76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../../../../Program%20Files/TurningPoint/2003/Questions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9" descr="05-19-SickleCellDisease-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00" r="7544" b="4538"/>
          <a:stretch>
            <a:fillRect/>
          </a:stretch>
        </p:blipFill>
        <p:spPr bwMode="auto">
          <a:xfrm>
            <a:off x="228600" y="2743200"/>
            <a:ext cx="347345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6" descr="f15-05_the_central_dogm_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1"/>
          <a:stretch>
            <a:fillRect/>
          </a:stretch>
        </p:blipFill>
        <p:spPr bwMode="auto">
          <a:xfrm>
            <a:off x="4598988" y="457200"/>
            <a:ext cx="4545012" cy="333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5399088" y="3987800"/>
            <a:ext cx="2365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1F497D"/>
                </a:solidFill>
                <a:latin typeface="Arial" pitchFamily="34" charset="0"/>
              </a:rPr>
              <a:t>Mutations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1F497D"/>
                </a:solidFill>
                <a:latin typeface="Arial" pitchFamily="34" charset="0"/>
              </a:rPr>
              <a:t>(Ch. 17)</a:t>
            </a:r>
          </a:p>
        </p:txBody>
      </p:sp>
    </p:spTree>
    <p:extLst>
      <p:ext uri="{BB962C8B-B14F-4D97-AF65-F5344CB8AC3E}">
        <p14:creationId xmlns:p14="http://schemas.microsoft.com/office/powerpoint/2010/main" val="381047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534400" cy="5811838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3000" smtClean="0">
                <a:ea typeface="ＭＳ Ｐゴシック" pitchFamily="34" charset="-128"/>
              </a:rPr>
              <a:t>3.  What is the relationship among DNA, a gene, and a chromosome?</a:t>
            </a:r>
          </a:p>
          <a:p>
            <a:pPr marL="1112838" lvl="1" indent="-533400" eaLnBrk="1" hangingPunct="1">
              <a:lnSpc>
                <a:spcPct val="90000"/>
              </a:lnSpc>
              <a:buFont typeface="Calibri" pitchFamily="34" charset="0"/>
              <a:buAutoNum type="alphaUcPeriod"/>
            </a:pPr>
            <a:r>
              <a:rPr lang="en-US" sz="2600" smtClean="0">
                <a:ea typeface="ＭＳ Ｐゴシック" pitchFamily="34" charset="-128"/>
              </a:rPr>
              <a:t>A chromosome contains hundreds of genes, which are composed of protein. </a:t>
            </a:r>
          </a:p>
          <a:p>
            <a:pPr marL="1112838" lvl="1" indent="-533400" eaLnBrk="1" hangingPunct="1">
              <a:lnSpc>
                <a:spcPct val="90000"/>
              </a:lnSpc>
              <a:buFontTx/>
              <a:buAutoNum type="alphaUcPeriod"/>
            </a:pPr>
            <a:r>
              <a:rPr lang="en-US" sz="2600" smtClean="0">
                <a:ea typeface="ＭＳ Ｐゴシック" pitchFamily="34" charset="-128"/>
              </a:rPr>
              <a:t>A chromosome contains hundreds of genes, which are composed of DNA. </a:t>
            </a:r>
          </a:p>
          <a:p>
            <a:pPr marL="1112838" lvl="1" indent="-533400" eaLnBrk="1" hangingPunct="1">
              <a:lnSpc>
                <a:spcPct val="90000"/>
              </a:lnSpc>
              <a:buFontTx/>
              <a:buAutoNum type="alphaUcPeriod"/>
            </a:pPr>
            <a:r>
              <a:rPr lang="en-US" sz="2600" smtClean="0">
                <a:ea typeface="ＭＳ Ｐゴシック" pitchFamily="34" charset="-128"/>
              </a:rPr>
              <a:t>A gene contains hundreds of chromosomes, which are composed of protein. </a:t>
            </a:r>
          </a:p>
          <a:p>
            <a:pPr marL="1112838" lvl="1" indent="-533400" eaLnBrk="1" hangingPunct="1">
              <a:lnSpc>
                <a:spcPct val="90000"/>
              </a:lnSpc>
              <a:buFontTx/>
              <a:buAutoNum type="alphaUcPeriod"/>
            </a:pPr>
            <a:r>
              <a:rPr lang="en-US" sz="2600" smtClean="0">
                <a:ea typeface="ＭＳ Ｐゴシック" pitchFamily="34" charset="-128"/>
              </a:rPr>
              <a:t>A gene is composed of DNA, but there is no relationship to a chromosome. </a:t>
            </a:r>
          </a:p>
          <a:p>
            <a:pPr marL="1112838" lvl="1" indent="-533400" eaLnBrk="1" hangingPunct="1">
              <a:lnSpc>
                <a:spcPct val="90000"/>
              </a:lnSpc>
              <a:buFontTx/>
              <a:buAutoNum type="alphaUcPeriod"/>
            </a:pPr>
            <a:r>
              <a:rPr lang="en-US" sz="2600" smtClean="0">
                <a:ea typeface="ＭＳ Ｐゴシック" pitchFamily="34" charset="-128"/>
              </a:rPr>
              <a:t>A gene contains hundreds of chromosomes, which are composed of DNA. </a:t>
            </a:r>
          </a:p>
        </p:txBody>
      </p:sp>
    </p:spTree>
    <p:extLst>
      <p:ext uri="{BB962C8B-B14F-4D97-AF65-F5344CB8AC3E}">
        <p14:creationId xmlns:p14="http://schemas.microsoft.com/office/powerpoint/2010/main" val="396882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534400" cy="5507038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mtClean="0">
                <a:ea typeface="ＭＳ Ｐゴシック" pitchFamily="34" charset="-128"/>
              </a:rPr>
              <a:t>4.  A particular triplet of bases in the coding sequence of DNA is AAA. The anticodon on the tRNA that binds the mRNA codon is </a:t>
            </a:r>
          </a:p>
          <a:p>
            <a:pPr marL="1112838" lvl="1" indent="-533400" eaLnBrk="1" hangingPunct="1">
              <a:buFont typeface="Calibri" pitchFamily="34" charset="0"/>
              <a:buAutoNum type="alphaUcPeriod"/>
            </a:pPr>
            <a:r>
              <a:rPr lang="en-US" smtClean="0">
                <a:ea typeface="ＭＳ Ｐゴシック" pitchFamily="34" charset="-128"/>
              </a:rPr>
              <a:t>TTT.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mtClean="0">
                <a:ea typeface="ＭＳ Ｐゴシック" pitchFamily="34" charset="-128"/>
              </a:rPr>
              <a:t>UUA.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mtClean="0">
                <a:ea typeface="ＭＳ Ｐゴシック" pitchFamily="34" charset="-128"/>
              </a:rPr>
              <a:t>UUU.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mtClean="0">
                <a:ea typeface="ＭＳ Ｐゴシック" pitchFamily="34" charset="-128"/>
              </a:rPr>
              <a:t>AAA.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mtClean="0">
                <a:ea typeface="ＭＳ Ｐゴシック" pitchFamily="34" charset="-128"/>
              </a:rPr>
              <a:t>either UAA or TAA, depending on wobble in the first base. </a:t>
            </a:r>
          </a:p>
        </p:txBody>
      </p:sp>
    </p:spTree>
    <p:extLst>
      <p:ext uri="{BB962C8B-B14F-4D97-AF65-F5344CB8AC3E}">
        <p14:creationId xmlns:p14="http://schemas.microsoft.com/office/powerpoint/2010/main" val="291012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8600"/>
            <a:ext cx="8196263" cy="2679700"/>
          </a:xfrm>
        </p:spPr>
        <p:txBody>
          <a:bodyPr/>
          <a:lstStyle/>
          <a:p>
            <a:pPr marL="465138" indent="-465138" eaLnBrk="1" hangingPunct="1">
              <a:buFontTx/>
              <a:buNone/>
            </a:pPr>
            <a:r>
              <a:rPr lang="en-US" sz="2600" smtClean="0">
                <a:ea typeface="ＭＳ Ｐゴシック" pitchFamily="34" charset="-128"/>
              </a:rPr>
              <a:t>5.  A part of an mRNA molecule with the following sequence is being read by a ribosome: 5' CCG-ACG 3' (mRNA). The following activated transfer RNA molecules are available. Two of them can correctly match the mRNA so that a dipeptide can form.</a:t>
            </a:r>
          </a:p>
        </p:txBody>
      </p:sp>
      <p:sp>
        <p:nvSpPr>
          <p:cNvPr id="4301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11775" y="2868613"/>
            <a:ext cx="3632200" cy="3236912"/>
          </a:xfrm>
        </p:spPr>
        <p:txBody>
          <a:bodyPr/>
          <a:lstStyle/>
          <a:p>
            <a:pPr marL="533400" indent="-533400" eaLnBrk="1" hangingPunct="1">
              <a:buFont typeface="Times New Roman" pitchFamily="18" charset="0"/>
              <a:buNone/>
            </a:pPr>
            <a:r>
              <a:rPr lang="en-US" sz="2600" smtClean="0">
                <a:ea typeface="ＭＳ Ｐゴシック" pitchFamily="34" charset="-128"/>
              </a:rPr>
              <a:t>	The dipeptide that will form will be</a:t>
            </a:r>
          </a:p>
          <a:p>
            <a:pPr marL="1036638" lvl="1" indent="-457200" eaLnBrk="1" hangingPunct="1">
              <a:lnSpc>
                <a:spcPct val="85000"/>
              </a:lnSpc>
              <a:spcBef>
                <a:spcPct val="35000"/>
              </a:spcBef>
              <a:buFont typeface="Calibri" pitchFamily="34" charset="0"/>
              <a:buAutoNum type="alphaUcPeriod"/>
            </a:pPr>
            <a:r>
              <a:rPr lang="en-US" sz="2200" smtClean="0">
                <a:ea typeface="ＭＳ Ｐゴシック" pitchFamily="34" charset="-128"/>
              </a:rPr>
              <a:t>cysteine-alanine. </a:t>
            </a:r>
          </a:p>
          <a:p>
            <a:pPr marL="1036638" lvl="1" indent="-457200" eaLnBrk="1" hangingPunct="1">
              <a:lnSpc>
                <a:spcPct val="85000"/>
              </a:lnSpc>
              <a:spcBef>
                <a:spcPct val="35000"/>
              </a:spcBef>
              <a:buFontTx/>
              <a:buAutoNum type="alphaUcPeriod"/>
            </a:pPr>
            <a:r>
              <a:rPr lang="en-US" sz="2200" smtClean="0">
                <a:ea typeface="ＭＳ Ｐゴシック" pitchFamily="34" charset="-128"/>
              </a:rPr>
              <a:t>proline-threonine. </a:t>
            </a:r>
          </a:p>
          <a:p>
            <a:pPr marL="1036638" lvl="1" indent="-457200" eaLnBrk="1" hangingPunct="1">
              <a:lnSpc>
                <a:spcPct val="85000"/>
              </a:lnSpc>
              <a:spcBef>
                <a:spcPct val="35000"/>
              </a:spcBef>
              <a:buFontTx/>
              <a:buAutoNum type="alphaUcPeriod"/>
            </a:pPr>
            <a:r>
              <a:rPr lang="en-US" sz="2200" smtClean="0">
                <a:ea typeface="ＭＳ Ｐゴシック" pitchFamily="34" charset="-128"/>
              </a:rPr>
              <a:t>glycine-cysteine. </a:t>
            </a:r>
          </a:p>
          <a:p>
            <a:pPr marL="1036638" lvl="1" indent="-457200" eaLnBrk="1" hangingPunct="1">
              <a:lnSpc>
                <a:spcPct val="85000"/>
              </a:lnSpc>
              <a:spcBef>
                <a:spcPct val="35000"/>
              </a:spcBef>
              <a:buFontTx/>
              <a:buAutoNum type="alphaUcPeriod"/>
            </a:pPr>
            <a:r>
              <a:rPr lang="en-US" sz="2200" smtClean="0">
                <a:ea typeface="ＭＳ Ｐゴシック" pitchFamily="34" charset="-128"/>
              </a:rPr>
              <a:t>alanine-alanine. </a:t>
            </a:r>
          </a:p>
          <a:p>
            <a:pPr marL="1036638" lvl="1" indent="-457200" eaLnBrk="1" hangingPunct="1">
              <a:lnSpc>
                <a:spcPct val="85000"/>
              </a:lnSpc>
              <a:spcBef>
                <a:spcPct val="35000"/>
              </a:spcBef>
              <a:buFontTx/>
              <a:buAutoNum type="alphaUcPeriod"/>
            </a:pPr>
            <a:r>
              <a:rPr lang="en-US" sz="2200" smtClean="0">
                <a:ea typeface="ＭＳ Ｐゴシック" pitchFamily="34" charset="-128"/>
              </a:rPr>
              <a:t>threonine-glycine. </a:t>
            </a:r>
          </a:p>
        </p:txBody>
      </p:sp>
      <p:graphicFrame>
        <p:nvGraphicFramePr>
          <p:cNvPr id="290821" name="Group 5"/>
          <p:cNvGraphicFramePr>
            <a:graphicFrameLocks noGrp="1"/>
          </p:cNvGraphicFramePr>
          <p:nvPr/>
        </p:nvGraphicFramePr>
        <p:xfrm>
          <a:off x="688975" y="2860675"/>
          <a:ext cx="4413250" cy="3292476"/>
        </p:xfrm>
        <a:graphic>
          <a:graphicData uri="http://schemas.openxmlformats.org/drawingml/2006/table">
            <a:tbl>
              <a:tblPr/>
              <a:tblGrid>
                <a:gridCol w="2536825"/>
                <a:gridCol w="1876425"/>
              </a:tblGrid>
              <a:tr h="547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tRNA Anticodon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Amino Acid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GGC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Proline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CGU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Alanine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UGC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Threonine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CCG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Glycine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ACG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Cysteine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CGG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Alanine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81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46" b="3360"/>
          <a:stretch>
            <a:fillRect/>
          </a:stretch>
        </p:blipFill>
        <p:spPr bwMode="auto">
          <a:xfrm>
            <a:off x="4848225" y="990600"/>
            <a:ext cx="4219575" cy="571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521200" cy="800100"/>
          </a:xfrm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Mutations </a:t>
            </a:r>
          </a:p>
        </p:txBody>
      </p:sp>
      <p:sp>
        <p:nvSpPr>
          <p:cNvPr id="32772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51816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u="sng" smtClean="0">
                <a:solidFill>
                  <a:srgbClr val="CC0000"/>
                </a:solidFill>
                <a:ea typeface="ＭＳ Ｐゴシック" pitchFamily="34" charset="-128"/>
              </a:rPr>
              <a:t>Point mutations</a:t>
            </a:r>
            <a:endParaRPr lang="en-US" sz="2400" smtClean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single base change </a:t>
            </a:r>
          </a:p>
          <a:p>
            <a:pPr lvl="2">
              <a:lnSpc>
                <a:spcPct val="90000"/>
              </a:lnSpc>
            </a:pPr>
            <a:r>
              <a:rPr lang="en-US" sz="2400" u="sng" smtClean="0">
                <a:solidFill>
                  <a:srgbClr val="CC0000"/>
                </a:solidFill>
                <a:ea typeface="ＭＳ Ｐゴシック" pitchFamily="34" charset="-128"/>
              </a:rPr>
              <a:t>silent mutation</a:t>
            </a:r>
            <a:endParaRPr lang="en-US" sz="2400" smtClean="0">
              <a:ea typeface="ＭＳ Ｐゴシック" pitchFamily="34" charset="-128"/>
            </a:endParaRPr>
          </a:p>
          <a:p>
            <a:pPr lvl="3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no amino acid change</a:t>
            </a:r>
          </a:p>
          <a:p>
            <a:pPr lvl="3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redundancy in code</a:t>
            </a:r>
          </a:p>
          <a:p>
            <a:pPr lvl="2">
              <a:lnSpc>
                <a:spcPct val="90000"/>
              </a:lnSpc>
            </a:pPr>
            <a:r>
              <a:rPr lang="en-US" sz="2400" u="sng" smtClean="0">
                <a:solidFill>
                  <a:srgbClr val="CC0000"/>
                </a:solidFill>
                <a:ea typeface="ＭＳ Ｐゴシック" pitchFamily="34" charset="-128"/>
              </a:rPr>
              <a:t>missense</a:t>
            </a:r>
            <a:endParaRPr lang="en-US" sz="2400" smtClean="0">
              <a:ea typeface="ＭＳ Ｐゴシック" pitchFamily="34" charset="-128"/>
            </a:endParaRPr>
          </a:p>
          <a:p>
            <a:pPr lvl="3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change amino acid</a:t>
            </a:r>
          </a:p>
          <a:p>
            <a:pPr lvl="3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Changes the final protien</a:t>
            </a:r>
          </a:p>
          <a:p>
            <a:pPr lvl="2">
              <a:lnSpc>
                <a:spcPct val="90000"/>
              </a:lnSpc>
            </a:pPr>
            <a:r>
              <a:rPr lang="en-US" sz="2400" u="sng" smtClean="0">
                <a:solidFill>
                  <a:srgbClr val="CC0000"/>
                </a:solidFill>
                <a:ea typeface="ＭＳ Ｐゴシック" pitchFamily="34" charset="-128"/>
              </a:rPr>
              <a:t>nonsense</a:t>
            </a:r>
            <a:endParaRPr lang="en-US" sz="2400" smtClean="0">
              <a:ea typeface="ＭＳ Ｐゴシック" pitchFamily="34" charset="-128"/>
            </a:endParaRPr>
          </a:p>
          <a:p>
            <a:pPr lvl="3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change to stop codon</a:t>
            </a:r>
          </a:p>
          <a:p>
            <a:pPr lvl="3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Stopping prematurely </a:t>
            </a:r>
          </a:p>
        </p:txBody>
      </p:sp>
      <p:pic>
        <p:nvPicPr>
          <p:cNvPr id="558087" name="Picture 7" descr="penguin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61013"/>
            <a:ext cx="1274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8088" name="AutoShape 8"/>
          <p:cNvSpPr>
            <a:spLocks noChangeArrowheads="1"/>
          </p:cNvSpPr>
          <p:nvPr/>
        </p:nvSpPr>
        <p:spPr bwMode="auto">
          <a:xfrm flipH="1">
            <a:off x="1895475" y="5727700"/>
            <a:ext cx="2752725" cy="1039813"/>
          </a:xfrm>
          <a:prstGeom prst="wedgeEllipseCallout">
            <a:avLst>
              <a:gd name="adj1" fmla="val 84310"/>
              <a:gd name="adj2" fmla="val -32139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F116A"/>
                </a:solidFill>
                <a:latin typeface="Comic Sans MS" pitchFamily="66" charset="0"/>
                <a:ea typeface="Geneva"/>
                <a:cs typeface="Geneva"/>
              </a:rPr>
              <a:t>When do mutations</a:t>
            </a:r>
            <a:br>
              <a:rPr lang="en-US" b="1">
                <a:solidFill>
                  <a:srgbClr val="0F116A"/>
                </a:solidFill>
                <a:latin typeface="Comic Sans MS" pitchFamily="66" charset="0"/>
                <a:ea typeface="Geneva"/>
                <a:cs typeface="Geneva"/>
              </a:rPr>
            </a:br>
            <a:r>
              <a:rPr lang="en-US" b="1">
                <a:solidFill>
                  <a:srgbClr val="0F116A"/>
                </a:solidFill>
                <a:latin typeface="Comic Sans MS" pitchFamily="66" charset="0"/>
                <a:ea typeface="Geneva"/>
                <a:cs typeface="Geneva"/>
              </a:rPr>
              <a:t>affect the next</a:t>
            </a:r>
            <a:br>
              <a:rPr lang="en-US" b="1">
                <a:solidFill>
                  <a:srgbClr val="0F116A"/>
                </a:solidFill>
                <a:latin typeface="Comic Sans MS" pitchFamily="66" charset="0"/>
                <a:ea typeface="Geneva"/>
                <a:cs typeface="Geneva"/>
              </a:rPr>
            </a:br>
            <a:r>
              <a:rPr lang="en-US" b="1">
                <a:solidFill>
                  <a:srgbClr val="0F116A"/>
                </a:solidFill>
                <a:latin typeface="Comic Sans MS" pitchFamily="66" charset="0"/>
                <a:ea typeface="Geneva"/>
                <a:cs typeface="Geneva"/>
              </a:rPr>
              <a:t>generation? </a:t>
            </a:r>
          </a:p>
        </p:txBody>
      </p:sp>
    </p:spTree>
    <p:extLst>
      <p:ext uri="{BB962C8B-B14F-4D97-AF65-F5344CB8AC3E}">
        <p14:creationId xmlns:p14="http://schemas.microsoft.com/office/powerpoint/2010/main" val="348922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8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580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808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165100"/>
            <a:ext cx="8534400" cy="762000"/>
          </a:xfrm>
        </p:spPr>
        <p:txBody>
          <a:bodyPr/>
          <a:lstStyle/>
          <a:p>
            <a:r>
              <a:rPr lang="en-US" sz="3200" smtClean="0">
                <a:ea typeface="ＭＳ Ｐゴシック" pitchFamily="34" charset="-128"/>
              </a:rPr>
              <a:t>Point mutation lead to Sickle cell anemia</a:t>
            </a:r>
            <a:endParaRPr lang="en-US" smtClean="0">
              <a:ea typeface="ＭＳ Ｐゴシック" pitchFamily="34" charset="-128"/>
            </a:endParaRPr>
          </a:p>
        </p:txBody>
      </p:sp>
      <p:pic>
        <p:nvPicPr>
          <p:cNvPr id="33795" name="Picture 3" descr="17-23-SickleCellDisease-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5"/>
          <a:stretch>
            <a:fillRect/>
          </a:stretch>
        </p:blipFill>
        <p:spPr bwMode="auto">
          <a:xfrm>
            <a:off x="1822450" y="1438275"/>
            <a:ext cx="7173913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73038" y="1300163"/>
            <a:ext cx="3886200" cy="457200"/>
          </a:xfrm>
          <a:solidFill>
            <a:srgbClr val="FFCC18"/>
          </a:solidFill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 smtClean="0">
                <a:ea typeface="ＭＳ Ｐゴシック" pitchFamily="34" charset="-128"/>
              </a:rPr>
              <a:t>What kind of mutation?</a:t>
            </a:r>
          </a:p>
        </p:txBody>
      </p:sp>
      <p:sp>
        <p:nvSpPr>
          <p:cNvPr id="560133" name="AutoShape 5"/>
          <p:cNvSpPr>
            <a:spLocks noChangeArrowheads="1"/>
          </p:cNvSpPr>
          <p:nvPr/>
        </p:nvSpPr>
        <p:spPr bwMode="auto">
          <a:xfrm flipH="1">
            <a:off x="1547813" y="5878513"/>
            <a:ext cx="3860800" cy="817562"/>
          </a:xfrm>
          <a:prstGeom prst="wedgeEllipseCallout">
            <a:avLst>
              <a:gd name="adj1" fmla="val 63986"/>
              <a:gd name="adj2" fmla="val -33551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>
                <a:solidFill>
                  <a:srgbClr val="0F116A"/>
                </a:solidFill>
                <a:latin typeface="Comic Sans MS" pitchFamily="66" charset="0"/>
                <a:ea typeface="Geneva"/>
                <a:cs typeface="Geneva"/>
              </a:rPr>
              <a:t>What structure has the mutation? RNA or DNA</a:t>
            </a:r>
          </a:p>
        </p:txBody>
      </p:sp>
      <p:pic>
        <p:nvPicPr>
          <p:cNvPr id="560134" name="Picture 6" descr="penguin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61013"/>
            <a:ext cx="1274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013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0500" y="1857375"/>
            <a:ext cx="1573213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788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0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601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0133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356100" cy="838200"/>
          </a:xfrm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Mutations </a:t>
            </a:r>
          </a:p>
        </p:txBody>
      </p:sp>
      <p:pic>
        <p:nvPicPr>
          <p:cNvPr id="34819" name="Picture 3" descr="17-24a-PointMutations-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0"/>
          <a:stretch>
            <a:fillRect/>
          </a:stretch>
        </p:blipFill>
        <p:spPr bwMode="auto">
          <a:xfrm>
            <a:off x="4776788" y="381000"/>
            <a:ext cx="4367212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15900" y="876300"/>
            <a:ext cx="4572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u="sng" smtClean="0">
                <a:solidFill>
                  <a:srgbClr val="CC0000"/>
                </a:solidFill>
                <a:ea typeface="ＭＳ Ｐゴシック" pitchFamily="34" charset="-128"/>
              </a:rPr>
              <a:t>Frameshift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shift in the </a:t>
            </a:r>
            <a:r>
              <a:rPr lang="en-US" u="sng" smtClean="0">
                <a:solidFill>
                  <a:srgbClr val="CC0000"/>
                </a:solidFill>
                <a:ea typeface="ＭＳ Ｐゴシック" pitchFamily="34" charset="-128"/>
              </a:rPr>
              <a:t>reading frame</a:t>
            </a:r>
            <a:endParaRPr lang="en-US" smtClean="0">
              <a:ea typeface="ＭＳ Ｐゴシック" pitchFamily="34" charset="-128"/>
            </a:endParaRPr>
          </a:p>
          <a:p>
            <a:pPr lvl="2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changes everything “downstream”</a:t>
            </a:r>
          </a:p>
          <a:p>
            <a:pPr lvl="1">
              <a:lnSpc>
                <a:spcPct val="90000"/>
              </a:lnSpc>
            </a:pPr>
            <a:r>
              <a:rPr lang="en-US" u="sng" smtClean="0">
                <a:solidFill>
                  <a:srgbClr val="CC0000"/>
                </a:solidFill>
                <a:ea typeface="ＭＳ Ｐゴシック" pitchFamily="34" charset="-128"/>
              </a:rPr>
              <a:t>insertions</a:t>
            </a:r>
            <a:endParaRPr lang="en-US" smtClean="0">
              <a:ea typeface="ＭＳ Ｐゴシック" pitchFamily="34" charset="-128"/>
            </a:endParaRPr>
          </a:p>
          <a:p>
            <a:pPr lvl="2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adding base(s)</a:t>
            </a:r>
          </a:p>
          <a:p>
            <a:pPr lvl="1">
              <a:lnSpc>
                <a:spcPct val="90000"/>
              </a:lnSpc>
            </a:pPr>
            <a:r>
              <a:rPr lang="en-US" u="sng" smtClean="0">
                <a:solidFill>
                  <a:srgbClr val="CC0000"/>
                </a:solidFill>
                <a:ea typeface="ＭＳ Ｐゴシック" pitchFamily="34" charset="-128"/>
              </a:rPr>
              <a:t>deletions</a:t>
            </a:r>
            <a:endParaRPr lang="en-US" smtClean="0">
              <a:ea typeface="ＭＳ Ｐゴシック" pitchFamily="34" charset="-128"/>
            </a:endParaRPr>
          </a:p>
          <a:p>
            <a:pPr lvl="2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losing base(s)</a:t>
            </a:r>
          </a:p>
          <a:p>
            <a:pPr lvl="1">
              <a:lnSpc>
                <a:spcPct val="90000"/>
              </a:lnSpc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564231" name="AutoShape 7"/>
          <p:cNvSpPr>
            <a:spLocks noChangeArrowheads="1"/>
          </p:cNvSpPr>
          <p:nvPr/>
        </p:nvSpPr>
        <p:spPr bwMode="auto">
          <a:xfrm flipH="1">
            <a:off x="1746250" y="5445125"/>
            <a:ext cx="3692525" cy="1295400"/>
          </a:xfrm>
          <a:prstGeom prst="wedgeEllipseCallout">
            <a:avLst>
              <a:gd name="adj1" fmla="val 68829"/>
              <a:gd name="adj2" fmla="val -14588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F116A"/>
                </a:solidFill>
                <a:latin typeface="Comic Sans MS" pitchFamily="66" charset="0"/>
                <a:ea typeface="Geneva"/>
                <a:cs typeface="Geneva"/>
              </a:rPr>
              <a:t>Where would this mutation </a:t>
            </a:r>
            <a:br>
              <a:rPr lang="en-US" b="1">
                <a:solidFill>
                  <a:srgbClr val="0F116A"/>
                </a:solidFill>
                <a:latin typeface="Comic Sans MS" pitchFamily="66" charset="0"/>
                <a:ea typeface="Geneva"/>
                <a:cs typeface="Geneva"/>
              </a:rPr>
            </a:br>
            <a:r>
              <a:rPr lang="en-US" b="1">
                <a:solidFill>
                  <a:srgbClr val="0F116A"/>
                </a:solidFill>
                <a:latin typeface="Comic Sans MS" pitchFamily="66" charset="0"/>
                <a:ea typeface="Geneva"/>
                <a:cs typeface="Geneva"/>
              </a:rPr>
              <a:t>cause the most change:</a:t>
            </a:r>
            <a:br>
              <a:rPr lang="en-US" b="1">
                <a:solidFill>
                  <a:srgbClr val="0F116A"/>
                </a:solidFill>
                <a:latin typeface="Comic Sans MS" pitchFamily="66" charset="0"/>
                <a:ea typeface="Geneva"/>
                <a:cs typeface="Geneva"/>
              </a:rPr>
            </a:br>
            <a:r>
              <a:rPr lang="en-US" b="1">
                <a:solidFill>
                  <a:srgbClr val="0F116A"/>
                </a:solidFill>
                <a:latin typeface="Comic Sans MS" pitchFamily="66" charset="0"/>
                <a:ea typeface="Geneva"/>
                <a:cs typeface="Geneva"/>
              </a:rPr>
              <a:t>beginning or end of gene? </a:t>
            </a:r>
          </a:p>
        </p:txBody>
      </p:sp>
      <p:pic>
        <p:nvPicPr>
          <p:cNvPr id="564232" name="Picture 8" descr="penguin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61013"/>
            <a:ext cx="1274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763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4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642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4231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0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743200"/>
            <a:ext cx="6553200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10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10000"/>
            <a:ext cx="18923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10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1000"/>
            <a:ext cx="38481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102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268288"/>
            <a:ext cx="3606800" cy="235267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31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9" descr="darwin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43213"/>
            <a:ext cx="29718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8330" name="AutoShape 10"/>
          <p:cNvSpPr>
            <a:spLocks/>
          </p:cNvSpPr>
          <p:nvPr/>
        </p:nvSpPr>
        <p:spPr bwMode="auto">
          <a:xfrm>
            <a:off x="2143125" y="736600"/>
            <a:ext cx="6924675" cy="2911475"/>
          </a:xfrm>
          <a:prstGeom prst="wedgeEllipseCallout">
            <a:avLst>
              <a:gd name="adj1" fmla="val -47111"/>
              <a:gd name="adj2" fmla="val 78954"/>
            </a:avLst>
          </a:prstGeom>
          <a:solidFill>
            <a:srgbClr val="FFCC00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spcBef>
                <a:spcPts val="1400"/>
              </a:spcBef>
            </a:pPr>
            <a:r>
              <a:rPr lang="en-US" sz="3600" b="1">
                <a:solidFill>
                  <a:schemeClr val="tx2"/>
                </a:solidFill>
                <a:latin typeface="Comic Sans MS" pitchFamily="66" charset="0"/>
                <a:ea typeface="Geneva"/>
                <a:cs typeface="Geneva"/>
              </a:rPr>
              <a:t>What’s the value of</a:t>
            </a:r>
            <a:br>
              <a:rPr lang="en-US" sz="3600" b="1">
                <a:solidFill>
                  <a:schemeClr val="tx2"/>
                </a:solidFill>
                <a:latin typeface="Comic Sans MS" pitchFamily="66" charset="0"/>
                <a:ea typeface="Geneva"/>
                <a:cs typeface="Geneva"/>
              </a:rPr>
            </a:br>
            <a:r>
              <a:rPr lang="en-US" sz="3600" b="1">
                <a:solidFill>
                  <a:schemeClr val="tx2"/>
                </a:solidFill>
                <a:latin typeface="Comic Sans MS" pitchFamily="66" charset="0"/>
                <a:ea typeface="Geneva"/>
                <a:cs typeface="Geneva"/>
              </a:rPr>
              <a:t>mutations?</a:t>
            </a:r>
          </a:p>
        </p:txBody>
      </p:sp>
    </p:spTree>
    <p:extLst>
      <p:ext uri="{BB962C8B-B14F-4D97-AF65-F5344CB8AC3E}">
        <p14:creationId xmlns:p14="http://schemas.microsoft.com/office/powerpoint/2010/main" val="363831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83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833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Review Questions</a:t>
            </a:r>
            <a:br>
              <a:rPr lang="en-US" smtClean="0">
                <a:ea typeface="ＭＳ Ｐゴシック" pitchFamily="34" charset="-128"/>
              </a:rPr>
            </a:br>
            <a:endParaRPr lang="en-US" smtClean="0">
              <a:ea typeface="ＭＳ Ｐゴシック" pitchFamily="34" charset="-128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en-US"/>
          </a:p>
        </p:txBody>
      </p:sp>
      <p:sp>
        <p:nvSpPr>
          <p:cNvPr id="37892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98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277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534400" cy="55372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mtClean="0">
                <a:ea typeface="ＭＳ Ｐゴシック" pitchFamily="34" charset="-128"/>
              </a:rPr>
              <a:t>1.  If proteins were composed of only 12 different kinds of amino acids, what would be the small-est possible codon size in a genetic system with four different nucleotides? </a:t>
            </a:r>
          </a:p>
          <a:p>
            <a:pPr marL="1112838" lvl="1" indent="-533400" eaLnBrk="1" hangingPunct="1">
              <a:buFont typeface="Calibri" pitchFamily="34" charset="0"/>
              <a:buAutoNum type="alphaUcPeriod"/>
            </a:pPr>
            <a:r>
              <a:rPr lang="en-US" smtClean="0">
                <a:ea typeface="ＭＳ Ｐゴシック" pitchFamily="34" charset="-128"/>
              </a:rPr>
              <a:t>1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mtClean="0">
                <a:ea typeface="ＭＳ Ｐゴシック" pitchFamily="34" charset="-128"/>
              </a:rPr>
              <a:t>2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mtClean="0">
                <a:ea typeface="ＭＳ Ｐゴシック" pitchFamily="34" charset="-128"/>
              </a:rPr>
              <a:t>3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mtClean="0">
                <a:ea typeface="ＭＳ Ｐゴシック" pitchFamily="34" charset="-128"/>
              </a:rPr>
              <a:t>4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mtClean="0">
                <a:ea typeface="ＭＳ Ｐゴシック" pitchFamily="34" charset="-128"/>
              </a:rPr>
              <a:t>12 </a:t>
            </a:r>
          </a:p>
        </p:txBody>
      </p:sp>
    </p:spTree>
    <p:extLst>
      <p:ext uri="{BB962C8B-B14F-4D97-AF65-F5344CB8AC3E}">
        <p14:creationId xmlns:p14="http://schemas.microsoft.com/office/powerpoint/2010/main" val="192658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534400" cy="55689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z="2800" smtClean="0">
                <a:ea typeface="ＭＳ Ｐゴシック" pitchFamily="34" charset="-128"/>
              </a:rPr>
              <a:t>2.  A portion of the genetic code is UUU = phenylalanine, GCC = alanine, AAA = lysine, and CCC = proline. Assume the correct code places the amino acids phenylalanine, alanine, and lysine in a protein (in that order). Which of the following DNA sequences would substitute proline for alanine? </a:t>
            </a:r>
          </a:p>
          <a:p>
            <a:pPr marL="1112838" lvl="1" indent="-533400" eaLnBrk="1" hangingPunct="1">
              <a:buFont typeface="Calibri" pitchFamily="34" charset="0"/>
              <a:buAutoNum type="alphaUcPeriod"/>
            </a:pPr>
            <a:r>
              <a:rPr lang="en-US" sz="2400" smtClean="0">
                <a:ea typeface="ＭＳ Ｐゴシック" pitchFamily="34" charset="-128"/>
              </a:rPr>
              <a:t>AAA-CGG-TTA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z="2400" smtClean="0">
                <a:ea typeface="ＭＳ Ｐゴシック" pitchFamily="34" charset="-128"/>
              </a:rPr>
              <a:t>AAT-CGG-TTT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z="2400" smtClean="0">
                <a:ea typeface="ＭＳ Ｐゴシック" pitchFamily="34" charset="-128"/>
              </a:rPr>
              <a:t>AAA-CCG-TTT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z="2400" smtClean="0">
                <a:ea typeface="ＭＳ Ｐゴシック" pitchFamily="34" charset="-128"/>
              </a:rPr>
              <a:t>AAA-GGG-TTT </a:t>
            </a:r>
          </a:p>
          <a:p>
            <a:pPr marL="1112838" lvl="1" indent="-533400" eaLnBrk="1" hangingPunct="1">
              <a:buFontTx/>
              <a:buAutoNum type="alphaUcPeriod"/>
            </a:pPr>
            <a:r>
              <a:rPr lang="en-US" sz="2400" smtClean="0">
                <a:ea typeface="ＭＳ Ｐゴシック" pitchFamily="34" charset="-128"/>
              </a:rPr>
              <a:t>AAA-CCC-TTT </a:t>
            </a:r>
          </a:p>
        </p:txBody>
      </p:sp>
    </p:spTree>
    <p:extLst>
      <p:ext uri="{BB962C8B-B14F-4D97-AF65-F5344CB8AC3E}">
        <p14:creationId xmlns:p14="http://schemas.microsoft.com/office/powerpoint/2010/main" val="358441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BTEXT" val="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494</Words>
  <Application>Microsoft Office PowerPoint</Application>
  <PresentationFormat>On-screen Show (4:3)</PresentationFormat>
  <Paragraphs>97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1_Office Theme</vt:lpstr>
      <vt:lpstr>PowerPoint Presentation</vt:lpstr>
      <vt:lpstr>Mutations </vt:lpstr>
      <vt:lpstr>Point mutation lead to Sickle cell anemia</vt:lpstr>
      <vt:lpstr>Mutations </vt:lpstr>
      <vt:lpstr>PowerPoint Presentation</vt:lpstr>
      <vt:lpstr>PowerPoint Presentation</vt:lpstr>
      <vt:lpstr>Review Questions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</dc:creator>
  <cp:lastModifiedBy>Lisa</cp:lastModifiedBy>
  <cp:revision>2</cp:revision>
  <dcterms:created xsi:type="dcterms:W3CDTF">2012-11-13T06:11:11Z</dcterms:created>
  <dcterms:modified xsi:type="dcterms:W3CDTF">2012-11-13T06:15:57Z</dcterms:modified>
</cp:coreProperties>
</file>